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Default Extension="vml" ContentType="application/vnd.openxmlformats-officedocument.vmlDrawing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03" r:id="rId1"/>
  </p:sldMasterIdLst>
  <p:handoutMasterIdLst>
    <p:handoutMasterId r:id="rId49"/>
  </p:handoutMasterIdLst>
  <p:sldIdLst>
    <p:sldId id="256" r:id="rId2"/>
    <p:sldId id="272" r:id="rId3"/>
    <p:sldId id="311" r:id="rId4"/>
    <p:sldId id="316" r:id="rId5"/>
    <p:sldId id="318" r:id="rId6"/>
    <p:sldId id="319" r:id="rId7"/>
    <p:sldId id="368" r:id="rId8"/>
    <p:sldId id="312" r:id="rId9"/>
    <p:sldId id="313" r:id="rId10"/>
    <p:sldId id="380" r:id="rId11"/>
    <p:sldId id="382" r:id="rId12"/>
    <p:sldId id="369" r:id="rId13"/>
    <p:sldId id="280" r:id="rId14"/>
    <p:sldId id="276" r:id="rId15"/>
    <p:sldId id="288" r:id="rId16"/>
    <p:sldId id="279" r:id="rId17"/>
    <p:sldId id="277" r:id="rId18"/>
    <p:sldId id="282" r:id="rId19"/>
    <p:sldId id="404" r:id="rId20"/>
    <p:sldId id="306" r:id="rId21"/>
    <p:sldId id="307" r:id="rId22"/>
    <p:sldId id="372" r:id="rId23"/>
    <p:sldId id="308" r:id="rId24"/>
    <p:sldId id="309" r:id="rId25"/>
    <p:sldId id="310" r:id="rId26"/>
    <p:sldId id="327" r:id="rId27"/>
    <p:sldId id="373" r:id="rId28"/>
    <p:sldId id="383" r:id="rId29"/>
    <p:sldId id="384" r:id="rId30"/>
    <p:sldId id="385" r:id="rId31"/>
    <p:sldId id="386" r:id="rId32"/>
    <p:sldId id="387" r:id="rId33"/>
    <p:sldId id="388" r:id="rId34"/>
    <p:sldId id="389" r:id="rId35"/>
    <p:sldId id="390" r:id="rId36"/>
    <p:sldId id="391" r:id="rId37"/>
    <p:sldId id="392" r:id="rId38"/>
    <p:sldId id="393" r:id="rId39"/>
    <p:sldId id="394" r:id="rId40"/>
    <p:sldId id="395" r:id="rId41"/>
    <p:sldId id="396" r:id="rId42"/>
    <p:sldId id="397" r:id="rId43"/>
    <p:sldId id="398" r:id="rId44"/>
    <p:sldId id="399" r:id="rId45"/>
    <p:sldId id="400" r:id="rId46"/>
    <p:sldId id="401" r:id="rId47"/>
    <p:sldId id="402" r:id="rId48"/>
  </p:sldIdLst>
  <p:sldSz cx="9144000" cy="6858000" type="screen4x3"/>
  <p:notesSz cx="9144000" cy="6858000"/>
  <p:embeddedFontLst>
    <p:embeddedFont>
      <p:font typeface="PosterBodoni BT"/>
      <p:regular r:id="rId50"/>
    </p:embeddedFont>
    <p:embeddedFont>
      <p:font typeface="Eurostile" charset="0"/>
      <p:regular r:id="rId51"/>
      <p:bold r:id="rId52"/>
    </p:embeddedFont>
    <p:embeddedFont>
      <p:font typeface="Carinthia Demo"/>
      <p:regular r:id="rId53"/>
    </p:embeddedFont>
    <p:embeddedFont>
      <p:font typeface="Comic Sans MS" pitchFamily="66" charset="0"/>
      <p:regular r:id="rId54"/>
      <p:bold r:id="rId5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  <p:clrMru>
    <a:srgbClr val="0066FF"/>
    <a:srgbClr val="FFFF99"/>
    <a:srgbClr val="FFC3B5"/>
    <a:srgbClr val="CC3300"/>
    <a:srgbClr val="005078"/>
    <a:srgbClr val="EFEFFF"/>
    <a:srgbClr val="FF3399"/>
    <a:srgbClr val="FF684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7" autoAdjust="0"/>
    <p:restoredTop sz="94660" autoAdjust="0"/>
  </p:normalViewPr>
  <p:slideViewPr>
    <p:cSldViewPr>
      <p:cViewPr varScale="1">
        <p:scale>
          <a:sx n="72" d="100"/>
          <a:sy n="72" d="100"/>
        </p:scale>
        <p:origin x="-10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4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2.fntdata"/><Relationship Id="rId3" Type="http://schemas.openxmlformats.org/officeDocument/2006/relationships/slide" Target="slides/slide2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31060FE-D6FF-489B-82E1-41380CFA1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e Patriotic Poster"/>
          <p:cNvPicPr>
            <a:picLocks noChangeAspect="1" noChangeArrowheads="1"/>
          </p:cNvPicPr>
          <p:nvPr userDrawn="1"/>
        </p:nvPicPr>
        <p:blipFill>
          <a:blip r:embed="rId16" cstate="print">
            <a:lum bright="6000" contrast="6000"/>
          </a:blip>
          <a:srcRect l="8362" t="2498" r="18050" b="20062"/>
          <a:stretch>
            <a:fillRect/>
          </a:stretch>
        </p:blipFill>
        <p:spPr bwMode="auto">
          <a:xfrm>
            <a:off x="0" y="0"/>
            <a:ext cx="167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9624" name="Line 8"/>
          <p:cNvSpPr>
            <a:spLocks noChangeShapeType="1"/>
          </p:cNvSpPr>
          <p:nvPr userDrawn="1"/>
        </p:nvSpPr>
        <p:spPr bwMode="auto">
          <a:xfrm>
            <a:off x="1676400" y="0"/>
            <a:ext cx="0" cy="68580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1905000" y="838200"/>
            <a:ext cx="6934200" cy="487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chemeClr val="accent2"/>
                  </a:outerShdw>
                </a:effectLst>
                <a:latin typeface="PosterBodoni BT"/>
              </a:rPr>
              <a:t>World War I --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chemeClr val="accent2"/>
                  </a:outerShdw>
                </a:effectLst>
                <a:latin typeface="PosterBodoni BT"/>
              </a:rPr>
              <a:t>America on the Homefront: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chemeClr val="accent2"/>
                  </a:outerShdw>
                </a:effectLst>
                <a:latin typeface="PosterBodoni BT"/>
              </a:rPr>
              <a:t>"The Poster War"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228600"/>
            <a:ext cx="7086600" cy="701675"/>
          </a:xfrm>
          <a:ln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Managing the Economy </a:t>
            </a:r>
            <a:r>
              <a:rPr lang="en-US" sz="1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(cont’d)</a:t>
            </a:r>
          </a:p>
        </p:txBody>
      </p:sp>
      <p:sp>
        <p:nvSpPr>
          <p:cNvPr id="277507" name="Rectangle 3"/>
          <p:cNvSpPr>
            <a:spLocks noChangeArrowheads="1"/>
          </p:cNvSpPr>
          <p:nvPr/>
        </p:nvSpPr>
        <p:spPr bwMode="auto">
          <a:xfrm>
            <a:off x="2057400" y="990600"/>
            <a:ext cx="6400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33413" indent="-633413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700" b="1">
                <a:latin typeface="Comic Sans MS" pitchFamily="66" charset="0"/>
              </a:rPr>
              <a:t>National War Labor Board –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300" b="1">
                <a:latin typeface="Comic Sans MS" pitchFamily="66" charset="0"/>
              </a:rPr>
              <a:t>W.H.Taft &amp; Frank P. Walsh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300" b="1">
                <a:latin typeface="Comic Sans MS" pitchFamily="66" charset="0"/>
              </a:rPr>
              <a:t>Mediated labor disputes to prevent work stoppages</a:t>
            </a:r>
          </a:p>
          <a:p>
            <a:pPr marL="1539875" lvl="2" indent="-22860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None/>
            </a:pPr>
            <a:endParaRPr lang="en-US" sz="2000" b="1" i="1">
              <a:latin typeface="Comic Sans MS" pitchFamily="66" charset="0"/>
            </a:endParaRPr>
          </a:p>
          <a:p>
            <a:pPr marL="633413" indent="-633413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700" b="1">
                <a:latin typeface="Comic Sans MS" pitchFamily="66" charset="0"/>
              </a:rPr>
              <a:t>War Trade Board –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300" b="1">
                <a:latin typeface="Comic Sans MS" pitchFamily="66" charset="0"/>
                <a:cs typeface="Times New Roman" pitchFamily="18" charset="0"/>
              </a:rPr>
              <a:t>Licensed foreign trade and punished those suspected of trading w/ the enemy</a:t>
            </a:r>
            <a:r>
              <a:rPr lang="en-US" sz="2300" b="1">
                <a:latin typeface="Comic Sans MS" pitchFamily="66" charset="0"/>
              </a:rPr>
              <a:t> 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None/>
            </a:pPr>
            <a:endParaRPr lang="en-US" sz="1600" b="1">
              <a:latin typeface="Comic Sans MS" pitchFamily="66" charset="0"/>
            </a:endParaRPr>
          </a:p>
          <a:p>
            <a:pPr marL="633413" indent="-633413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700" b="1" i="1">
                <a:solidFill>
                  <a:srgbClr val="0066FF"/>
                </a:solidFill>
                <a:latin typeface="Comic Sans MS" pitchFamily="66" charset="0"/>
              </a:rPr>
              <a:t>Why would both of these things be important to the war effort?</a:t>
            </a:r>
          </a:p>
          <a:p>
            <a:pPr marL="633413" indent="-633413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None/>
            </a:pPr>
            <a:endParaRPr lang="en-US" sz="2700" b="1"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7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7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76200"/>
            <a:ext cx="7239000" cy="16002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Financing the War</a:t>
            </a:r>
          </a:p>
        </p:txBody>
      </p:sp>
      <p:sp>
        <p:nvSpPr>
          <p:cNvPr id="279555" name="Rectangle 3"/>
          <p:cNvSpPr>
            <a:spLocks noChangeArrowheads="1"/>
          </p:cNvSpPr>
          <p:nvPr/>
        </p:nvSpPr>
        <p:spPr bwMode="auto">
          <a:xfrm>
            <a:off x="1828800" y="1828800"/>
            <a:ext cx="7086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3200" b="1">
                <a:solidFill>
                  <a:srgbClr val="0066FF"/>
                </a:solidFill>
                <a:latin typeface="Comic Sans MS" pitchFamily="66" charset="0"/>
              </a:rPr>
              <a:t>Increased Taxes</a:t>
            </a:r>
          </a:p>
          <a:p>
            <a:pPr marL="342900" indent="-34290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None/>
            </a:pPr>
            <a:endParaRPr lang="en-US" sz="3200" b="1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3200" b="1">
                <a:solidFill>
                  <a:srgbClr val="0066FF"/>
                </a:solidFill>
                <a:latin typeface="Comic Sans MS" pitchFamily="66" charset="0"/>
              </a:rPr>
              <a:t>Liberty Bonds </a:t>
            </a:r>
            <a:r>
              <a:rPr lang="en-US" sz="3200" b="1">
                <a:latin typeface="Comic Sans MS" pitchFamily="66" charset="0"/>
              </a:rPr>
              <a:t>–</a:t>
            </a:r>
          </a:p>
          <a:p>
            <a:pPr marL="742950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800" b="1">
                <a:latin typeface="Comic Sans MS" pitchFamily="66" charset="0"/>
                <a:cs typeface="Times New Roman" pitchFamily="18" charset="0"/>
              </a:rPr>
              <a:t>Bonds purchased could be  redeemed later for the money paid plus interest</a:t>
            </a:r>
          </a:p>
          <a:p>
            <a:pPr marL="742950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800" b="1">
                <a:latin typeface="Comic Sans MS" pitchFamily="66" charset="0"/>
                <a:cs typeface="Times New Roman" pitchFamily="18" charset="0"/>
              </a:rPr>
              <a:t>Related to Propaganda effort</a:t>
            </a:r>
          </a:p>
          <a:p>
            <a:pPr marL="742950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endParaRPr lang="en-US" sz="2800" b="1"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620000" cy="960438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U. S. Food Administration</a:t>
            </a:r>
          </a:p>
        </p:txBody>
      </p:sp>
      <p:pic>
        <p:nvPicPr>
          <p:cNvPr id="14339" name="Picture 3" descr="WW1poster-The Spirit of '18 - Foo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5688" y="1371600"/>
            <a:ext cx="3414712" cy="5105400"/>
          </a:xfr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33600" y="1524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WW1poster-Save Sugar - US Food Administratio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219200"/>
            <a:ext cx="3619500" cy="5257800"/>
          </a:xfrm>
          <a:solidFill>
            <a:srgbClr val="CC0000"/>
          </a:solidFill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1065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620000" cy="960438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U. S. Food Administration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400" y="1524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239000" cy="884238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U. S. Food Administration</a:t>
            </a:r>
          </a:p>
        </p:txBody>
      </p:sp>
      <p:pic>
        <p:nvPicPr>
          <p:cNvPr id="16387" name="Picture 11" descr="WW1poster-Don't Waste Food While Others Starv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3748088" y="1219200"/>
            <a:ext cx="3490912" cy="5257800"/>
          </a:xfrm>
          <a:solidFill>
            <a:srgbClr val="CC0000"/>
          </a:solidFill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09800" y="1752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52400"/>
            <a:ext cx="7239000" cy="701675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National War Garden Commission</a:t>
            </a:r>
          </a:p>
        </p:txBody>
      </p:sp>
      <p:pic>
        <p:nvPicPr>
          <p:cNvPr id="17411" name="Picture 5" descr="WW1poster-Can the Kaier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12000" contrast="6000"/>
          </a:blip>
          <a:srcRect/>
          <a:stretch>
            <a:fillRect/>
          </a:stretch>
        </p:blipFill>
        <p:spPr bwMode="auto">
          <a:xfrm>
            <a:off x="3503613" y="1143000"/>
            <a:ext cx="3582987" cy="54102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371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7086600" cy="7620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U. S. School Garden Army</a:t>
            </a:r>
          </a:p>
        </p:txBody>
      </p:sp>
      <p:pic>
        <p:nvPicPr>
          <p:cNvPr id="18435" name="Picture 5" descr="WW1poster-Plant a Garde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295400"/>
            <a:ext cx="3551238" cy="51054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524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228600"/>
            <a:ext cx="7086600" cy="6858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U. S. Shipping Board</a:t>
            </a:r>
          </a:p>
        </p:txBody>
      </p:sp>
      <p:pic>
        <p:nvPicPr>
          <p:cNvPr id="19459" name="Picture 5" descr="WW1poster-On the Job for Victory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3446463" y="1371600"/>
            <a:ext cx="3792537" cy="51054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81200" y="1752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228600"/>
            <a:ext cx="7086600" cy="8382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U. S. Fuel Administration</a:t>
            </a:r>
          </a:p>
        </p:txBody>
      </p:sp>
      <p:pic>
        <p:nvPicPr>
          <p:cNvPr id="20483" name="Picture 5" descr="Ww1poster-Uncle Sam Need that Extra Shovel Full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6000" contrast="12000"/>
          </a:blip>
          <a:srcRect l="2040" t="1471" r="2083" b="1471"/>
          <a:stretch>
            <a:fillRect/>
          </a:stretch>
        </p:blipFill>
        <p:spPr bwMode="auto">
          <a:xfrm>
            <a:off x="3440113" y="1219200"/>
            <a:ext cx="3798887" cy="53340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524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304800"/>
            <a:ext cx="7086600" cy="6858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U. S. Fuel Administration</a:t>
            </a:r>
          </a:p>
        </p:txBody>
      </p:sp>
      <p:pic>
        <p:nvPicPr>
          <p:cNvPr id="21507" name="Picture 9" descr="WW1poster-Gasolin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8000" contrast="18000"/>
          </a:blip>
          <a:srcRect/>
          <a:stretch>
            <a:fillRect/>
          </a:stretch>
        </p:blipFill>
        <p:spPr bwMode="auto">
          <a:xfrm>
            <a:off x="3681413" y="1295400"/>
            <a:ext cx="3557587" cy="51816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447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WordArt 2"/>
          <p:cNvSpPr>
            <a:spLocks noChangeArrowheads="1" noChangeShapeType="1" noTextEdit="1"/>
          </p:cNvSpPr>
          <p:nvPr/>
        </p:nvSpPr>
        <p:spPr bwMode="auto">
          <a:xfrm>
            <a:off x="2590800" y="1485900"/>
            <a:ext cx="5410200" cy="3543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War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Mobilization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WordArt 2"/>
          <p:cNvSpPr>
            <a:spLocks noChangeArrowheads="1" noChangeShapeType="1" noTextEdit="1"/>
          </p:cNvSpPr>
          <p:nvPr/>
        </p:nvSpPr>
        <p:spPr bwMode="auto">
          <a:xfrm>
            <a:off x="2667000" y="1485900"/>
            <a:ext cx="5410200" cy="3543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Wartime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Propaganda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81000"/>
            <a:ext cx="7315200" cy="1325563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66FF"/>
                </a:solidFill>
                <a:latin typeface="Eurostile" pitchFamily="34" charset="0"/>
              </a:rPr>
              <a:t>Committee of Public Information </a:t>
            </a:r>
            <a:r>
              <a:rPr lang="en-US" sz="4000" b="1" dirty="0" smtClean="0">
                <a:solidFill>
                  <a:schemeClr val="accent2"/>
                </a:solidFill>
                <a:latin typeface="Eurostile" pitchFamily="34" charset="0"/>
              </a:rPr>
              <a:t>(George Creel)</a:t>
            </a:r>
          </a:p>
        </p:txBody>
      </p:sp>
      <p:sp>
        <p:nvSpPr>
          <p:cNvPr id="136199" name="Rectangle 7"/>
          <p:cNvSpPr>
            <a:spLocks noChangeArrowheads="1"/>
          </p:cNvSpPr>
          <p:nvPr/>
        </p:nvSpPr>
        <p:spPr bwMode="auto">
          <a:xfrm>
            <a:off x="1828800" y="1905000"/>
            <a:ext cx="7086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38188" indent="-738188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2"/>
              </a:buBlip>
            </a:pPr>
            <a:r>
              <a:rPr lang="en-US" sz="3600" b="1">
                <a:solidFill>
                  <a:srgbClr val="0066FF"/>
                </a:solidFill>
                <a:latin typeface="Comic Sans MS" pitchFamily="66" charset="0"/>
              </a:rPr>
              <a:t>Purposes –</a:t>
            </a:r>
          </a:p>
          <a:p>
            <a:pPr marL="1195388" lvl="1" indent="-738188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2"/>
              </a:buBlip>
            </a:pPr>
            <a:r>
              <a:rPr lang="en-US" sz="2800" b="1">
                <a:solidFill>
                  <a:srgbClr val="0066FF"/>
                </a:solidFill>
                <a:latin typeface="Comic Sans MS" pitchFamily="66" charset="0"/>
              </a:rPr>
              <a:t>Unite public behind war effort</a:t>
            </a:r>
          </a:p>
          <a:p>
            <a:pPr marL="1195388" lvl="1" indent="-738188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2"/>
              </a:buBlip>
            </a:pPr>
            <a:r>
              <a:rPr lang="en-US" sz="2800" b="1">
                <a:solidFill>
                  <a:srgbClr val="0066FF"/>
                </a:solidFill>
                <a:latin typeface="Comic Sans MS" pitchFamily="66" charset="0"/>
              </a:rPr>
              <a:t>Attract men to enlist in army</a:t>
            </a:r>
          </a:p>
          <a:p>
            <a:pPr marL="1195388" lvl="1" indent="-738188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2"/>
              </a:buBlip>
            </a:pPr>
            <a:r>
              <a:rPr lang="en-US" sz="2800" b="1">
                <a:solidFill>
                  <a:srgbClr val="0066FF"/>
                </a:solidFill>
                <a:latin typeface="Comic Sans MS" pitchFamily="66" charset="0"/>
              </a:rPr>
              <a:t>Influence citizens to actively support war effort </a:t>
            </a:r>
            <a:r>
              <a:rPr lang="en-US" b="1">
                <a:solidFill>
                  <a:srgbClr val="0066FF"/>
                </a:solidFill>
                <a:latin typeface="Comic Sans MS" pitchFamily="66" charset="0"/>
              </a:rPr>
              <a:t>(buy bonds, conserve, etc) </a:t>
            </a:r>
            <a:r>
              <a:rPr lang="en-US" sz="2800" b="1">
                <a:solidFill>
                  <a:srgbClr val="0066FF"/>
                </a:solidFill>
                <a:latin typeface="Comic Sans MS" pitchFamily="66" charset="0"/>
              </a:rPr>
              <a:t>and put pressure on others to refrain from anything considered anti-war</a:t>
            </a:r>
          </a:p>
          <a:p>
            <a:pPr marL="738188" indent="-738188">
              <a:spcBef>
                <a:spcPct val="20000"/>
              </a:spcBef>
              <a:buClr>
                <a:srgbClr val="CC3300"/>
              </a:buClr>
              <a:buSzPct val="150000"/>
            </a:pPr>
            <a:endParaRPr lang="en-US" sz="3600" b="1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6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9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228600"/>
            <a:ext cx="7086600" cy="9144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“Remember Belgium”</a:t>
            </a:r>
          </a:p>
        </p:txBody>
      </p:sp>
      <p:pic>
        <p:nvPicPr>
          <p:cNvPr id="24579" name="Picture 3" descr="WW1poster-Remember Belgium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9825" y="1219200"/>
            <a:ext cx="3406775" cy="51816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09800" y="17526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212725"/>
            <a:ext cx="7086600" cy="854075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The “Mad Brute”</a:t>
            </a:r>
          </a:p>
        </p:txBody>
      </p:sp>
      <p:pic>
        <p:nvPicPr>
          <p:cNvPr id="25603" name="Picture 3" descr="wwp_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6000" contrast="6000"/>
          </a:blip>
          <a:srcRect/>
          <a:stretch>
            <a:fillRect/>
          </a:stretch>
        </p:blipFill>
        <p:spPr bwMode="auto">
          <a:xfrm>
            <a:off x="3605213" y="1095375"/>
            <a:ext cx="3481387" cy="5381625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143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52400"/>
            <a:ext cx="6934200" cy="81915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Beat Back the “Hun”</a:t>
            </a:r>
          </a:p>
        </p:txBody>
      </p:sp>
      <p:pic>
        <p:nvPicPr>
          <p:cNvPr id="26627" name="Picture 3" descr="WW1poster-Beat Back the Hun with Liberty Bond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3600450" y="1143000"/>
            <a:ext cx="3638550" cy="54864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33600" y="1828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52400"/>
            <a:ext cx="7239000" cy="792163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The “Menace of the Seas”</a:t>
            </a:r>
          </a:p>
        </p:txBody>
      </p:sp>
      <p:pic>
        <p:nvPicPr>
          <p:cNvPr id="27651" name="Picture 3" descr="WW1poster-Help Crush the Menace of the Sea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2050" y="1143000"/>
            <a:ext cx="3536950" cy="54102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33600" y="1676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WordArt 2"/>
          <p:cNvSpPr>
            <a:spLocks noChangeArrowheads="1" noChangeShapeType="1" noTextEdit="1"/>
          </p:cNvSpPr>
          <p:nvPr/>
        </p:nvSpPr>
        <p:spPr bwMode="auto">
          <a:xfrm>
            <a:off x="2438400" y="1447800"/>
            <a:ext cx="60198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Attacks on</a:t>
            </a:r>
          </a:p>
          <a:p>
            <a:pPr algn="ctr"/>
            <a:r>
              <a:rPr lang="en-US" sz="3600" kern="1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Civil Liberties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5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76200"/>
            <a:ext cx="7239000" cy="1341438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Government Excess &amp; Threats to the Civil Liberties of Americans</a:t>
            </a:r>
          </a:p>
        </p:txBody>
      </p:sp>
      <p:sp>
        <p:nvSpPr>
          <p:cNvPr id="225287" name="Rectangle 7"/>
          <p:cNvSpPr>
            <a:spLocks noChangeArrowheads="1"/>
          </p:cNvSpPr>
          <p:nvPr/>
        </p:nvSpPr>
        <p:spPr bwMode="auto">
          <a:xfrm>
            <a:off x="1676400" y="1828800"/>
            <a:ext cx="7315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en-US" sz="3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Espionage Act</a:t>
            </a:r>
            <a:r>
              <a:rPr lang="en-US" sz="3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US" sz="3400" b="1" dirty="0">
                <a:latin typeface="Comic Sans MS" pitchFamily="66" charset="0"/>
              </a:rPr>
              <a:t>– 1917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b="1" dirty="0">
                <a:solidFill>
                  <a:srgbClr val="0066FF"/>
                </a:solidFill>
                <a:latin typeface="Comic Sans MS" pitchFamily="66" charset="0"/>
              </a:rPr>
              <a:t>Forbade actions that obstructed recruitment or efforts to promote      insubordination in the military</a:t>
            </a:r>
            <a:r>
              <a:rPr lang="en-US" sz="2400" b="1" dirty="0">
                <a:latin typeface="Comic Sans MS" pitchFamily="66" charset="0"/>
              </a:rPr>
              <a:t>.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dirty="0">
              <a:latin typeface="Comic Sans MS" pitchFamily="66" charset="0"/>
            </a:endParaRP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b="1" dirty="0">
                <a:latin typeface="Comic Sans MS" pitchFamily="66" charset="0"/>
              </a:rPr>
              <a:t>Ordered the Postmaster General to remove Leftist materials from the mail.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dirty="0">
              <a:latin typeface="Comic Sans MS" pitchFamily="66" charset="0"/>
            </a:endParaRP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0" b="1" dirty="0">
                <a:latin typeface="Comic Sans MS" pitchFamily="66" charset="0"/>
              </a:rPr>
              <a:t>Fines of up to $10,000 and/or</a:t>
            </a:r>
            <a:br>
              <a:rPr lang="en-US" sz="2400" b="1" dirty="0">
                <a:latin typeface="Comic Sans MS" pitchFamily="66" charset="0"/>
              </a:rPr>
            </a:br>
            <a:r>
              <a:rPr lang="en-US" sz="2400" b="1" dirty="0">
                <a:latin typeface="Comic Sans MS" pitchFamily="66" charset="0"/>
              </a:rPr>
              <a:t>      up to 20 years in prison.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2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2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7" grpId="0" build="p" bldLvl="2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76200"/>
            <a:ext cx="7543800" cy="12192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Government Excess &amp; Threats </a:t>
            </a:r>
            <a:br>
              <a:rPr lang="en-US" sz="3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</a:br>
            <a:r>
              <a:rPr lang="en-US" sz="3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to the Civil Liberties of Americans</a:t>
            </a:r>
          </a:p>
        </p:txBody>
      </p:sp>
      <p:sp>
        <p:nvSpPr>
          <p:cNvPr id="280579" name="Rectangle 3"/>
          <p:cNvSpPr>
            <a:spLocks noChangeArrowheads="1"/>
          </p:cNvSpPr>
          <p:nvPr/>
        </p:nvSpPr>
        <p:spPr bwMode="auto">
          <a:xfrm>
            <a:off x="1676400" y="1600200"/>
            <a:ext cx="7467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b="1">
                <a:latin typeface="Comic Sans MS" pitchFamily="66" charset="0"/>
              </a:rPr>
              <a:t>2.</a:t>
            </a: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Sedition Act</a:t>
            </a: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b="1">
                <a:latin typeface="Comic Sans MS" pitchFamily="66" charset="0"/>
              </a:rPr>
              <a:t>– 1918</a:t>
            </a:r>
            <a:br>
              <a:rPr lang="en-US" sz="3200" b="1">
                <a:latin typeface="Comic Sans MS" pitchFamily="66" charset="0"/>
              </a:rPr>
            </a:br>
            <a:r>
              <a:rPr lang="en-US" sz="2200" b="1">
                <a:latin typeface="Comic Sans MS" pitchFamily="66" charset="0"/>
              </a:rPr>
              <a:t>  </a:t>
            </a:r>
            <a:r>
              <a:rPr lang="en-US" sz="2500" b="1">
                <a:latin typeface="Comic Sans MS" pitchFamily="66" charset="0"/>
              </a:rPr>
              <a:t>- it was a crime to speak against the </a:t>
            </a:r>
            <a:br>
              <a:rPr lang="en-US" sz="2500" b="1">
                <a:latin typeface="Comic Sans MS" pitchFamily="66" charset="0"/>
              </a:rPr>
            </a:br>
            <a:r>
              <a:rPr lang="en-US" sz="2500" b="1">
                <a:latin typeface="Comic Sans MS" pitchFamily="66" charset="0"/>
              </a:rPr>
              <a:t>    purchase of war bonds or </a:t>
            </a: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willfully</a:t>
            </a:r>
            <a:b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    utter, print, write or publish any</a:t>
            </a:r>
            <a:b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    disloyal, profane, scurrilous, or</a:t>
            </a:r>
            <a:b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    abusive language</a:t>
            </a:r>
            <a:r>
              <a:rPr lang="en-US" sz="2500" b="1" i="1">
                <a:latin typeface="Comic Sans MS" pitchFamily="66" charset="0"/>
              </a:rPr>
              <a:t> </a:t>
            </a:r>
            <a:r>
              <a:rPr lang="en-US" sz="2500" b="1">
                <a:latin typeface="Comic Sans MS" pitchFamily="66" charset="0"/>
              </a:rPr>
              <a:t>about this form of US</a:t>
            </a:r>
            <a:br>
              <a:rPr lang="en-US" sz="2500" b="1">
                <a:latin typeface="Comic Sans MS" pitchFamily="66" charset="0"/>
              </a:rPr>
            </a:br>
            <a:r>
              <a:rPr lang="en-US" sz="2500" b="1">
                <a:latin typeface="Comic Sans MS" pitchFamily="66" charset="0"/>
              </a:rPr>
              <a:t>    Govt., the US Constitution, or the US</a:t>
            </a:r>
            <a:br>
              <a:rPr lang="en-US" sz="2500" b="1">
                <a:latin typeface="Comic Sans MS" pitchFamily="66" charset="0"/>
              </a:rPr>
            </a:br>
            <a:r>
              <a:rPr lang="en-US" sz="2500" b="1">
                <a:latin typeface="Comic Sans MS" pitchFamily="66" charset="0"/>
              </a:rPr>
              <a:t>    armed forces or to </a:t>
            </a: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willfully urge, incite,</a:t>
            </a:r>
            <a:b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    or advocate any curtailment of </a:t>
            </a:r>
            <a:b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    production</a:t>
            </a:r>
            <a:r>
              <a:rPr lang="en-US" sz="2500" b="1">
                <a:solidFill>
                  <a:srgbClr val="0066FF"/>
                </a:solidFill>
                <a:latin typeface="Comic Sans MS" pitchFamily="66" charset="0"/>
              </a:rPr>
              <a:t> of things </a:t>
            </a: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necessary or </a:t>
            </a:r>
            <a:b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    essential to the prosecution of the</a:t>
            </a:r>
            <a:b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    war…with intent of such curtailment to</a:t>
            </a:r>
            <a:b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    cripple or hinder, the US in the</a:t>
            </a:r>
            <a:b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2500" b="1" i="1">
                <a:solidFill>
                  <a:srgbClr val="0066FF"/>
                </a:solidFill>
                <a:latin typeface="Comic Sans MS" pitchFamily="66" charset="0"/>
              </a:rPr>
              <a:t>    prosecution of the war.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WordArt 2"/>
          <p:cNvSpPr>
            <a:spLocks noChangeArrowheads="1" noChangeShapeType="1" noTextEdit="1"/>
          </p:cNvSpPr>
          <p:nvPr/>
        </p:nvSpPr>
        <p:spPr bwMode="auto">
          <a:xfrm>
            <a:off x="2590800" y="1143000"/>
            <a:ext cx="57150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New 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Social/Economic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Opportunities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WordArt 2"/>
          <p:cNvSpPr>
            <a:spLocks noChangeArrowheads="1" noChangeShapeType="1" noTextEdit="1"/>
          </p:cNvSpPr>
          <p:nvPr/>
        </p:nvSpPr>
        <p:spPr bwMode="auto">
          <a:xfrm>
            <a:off x="2590800" y="2209800"/>
            <a:ext cx="5715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1.  Enlistment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WordArt 1026"/>
          <p:cNvSpPr>
            <a:spLocks noChangeArrowheads="1" noChangeShapeType="1" noTextEdit="1"/>
          </p:cNvSpPr>
          <p:nvPr/>
        </p:nvSpPr>
        <p:spPr bwMode="auto">
          <a:xfrm>
            <a:off x="2590800" y="2057400"/>
            <a:ext cx="57912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1.  Women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7086600" cy="7620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YWCA – The Blue Triangle</a:t>
            </a:r>
          </a:p>
        </p:txBody>
      </p:sp>
      <p:pic>
        <p:nvPicPr>
          <p:cNvPr id="33795" name="Picture 5" descr="WW1poster - Back Our Girls Over There -YWC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8000" contrast="18000"/>
          </a:blip>
          <a:srcRect/>
          <a:stretch>
            <a:fillRect/>
          </a:stretch>
        </p:blipFill>
        <p:spPr bwMode="auto">
          <a:xfrm>
            <a:off x="3387725" y="1219200"/>
            <a:ext cx="4003675" cy="5292725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752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28600"/>
            <a:ext cx="7239000" cy="868363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Munitions Work</a:t>
            </a:r>
          </a:p>
        </p:txBody>
      </p:sp>
      <p:pic>
        <p:nvPicPr>
          <p:cNvPr id="34819" name="Picture 5" descr="wwp_1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>
            <a:off x="3559175" y="1176338"/>
            <a:ext cx="3527425" cy="5300662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28800" y="1447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76200"/>
            <a:ext cx="7010400" cy="13716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9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The Girls They Left Behind Do Their Bit!</a:t>
            </a:r>
          </a:p>
        </p:txBody>
      </p:sp>
      <p:pic>
        <p:nvPicPr>
          <p:cNvPr id="35843" name="Picture 5" descr="The Girl Serves the Nation's Nee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524000"/>
            <a:ext cx="5867400" cy="4929188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81200" y="1066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76200"/>
            <a:ext cx="7315200" cy="808038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Women Used In Recruitment</a:t>
            </a:r>
          </a:p>
        </p:txBody>
      </p:sp>
      <p:pic>
        <p:nvPicPr>
          <p:cNvPr id="36867" name="Picture 7" descr="WW1poster-Gee I Wish I Were a Man-Navy recruiti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6000" contrast="6000"/>
          </a:blip>
          <a:srcRect/>
          <a:stretch>
            <a:fillRect/>
          </a:stretch>
        </p:blipFill>
        <p:spPr bwMode="auto">
          <a:xfrm>
            <a:off x="3635375" y="990600"/>
            <a:ext cx="3298825" cy="50292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2971800" y="6019800"/>
            <a:ext cx="464820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i="1">
                <a:solidFill>
                  <a:srgbClr val="00507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Hello, Big Boy!</a:t>
            </a:r>
            <a:endParaRPr lang="en-US" sz="3200" i="1">
              <a:latin typeface="Eurostile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1524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228600"/>
            <a:ext cx="6629400" cy="12954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Even Grandma Buys Liberty </a:t>
            </a:r>
            <a:b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</a:b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Bonds</a:t>
            </a:r>
          </a:p>
        </p:txBody>
      </p:sp>
      <p:pic>
        <p:nvPicPr>
          <p:cNvPr id="37891" name="Picture 3" descr="WW1poster-Women-Help Our Boys - Buy Liberty Bond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4267200" y="1143000"/>
            <a:ext cx="3632200" cy="532765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33600" y="22098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76200"/>
            <a:ext cx="7010400" cy="1476375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The Red Cross - Greatest </a:t>
            </a:r>
            <a:b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</a:b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Mother in the World</a:t>
            </a:r>
          </a:p>
        </p:txBody>
      </p:sp>
      <p:pic>
        <p:nvPicPr>
          <p:cNvPr id="38915" name="Picture 7" descr="WW1poster-Greatest Mother in the Worl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1600200"/>
            <a:ext cx="3302000" cy="49530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447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42913"/>
            <a:ext cx="7315200" cy="1004887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The Red Cross Nurse</a:t>
            </a:r>
          </a:p>
        </p:txBody>
      </p:sp>
      <p:pic>
        <p:nvPicPr>
          <p:cNvPr id="39939" name="Picture 5" descr="WW1poster-RedCros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635125"/>
            <a:ext cx="5281613" cy="4460875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81200" y="838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52400"/>
            <a:ext cx="6934200" cy="12954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1" hangingPunct="1">
              <a:defRPr/>
            </a:pPr>
            <a:r>
              <a:rPr lang="en-US" sz="3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National League for Woman’s </a:t>
            </a:r>
            <a:br>
              <a:rPr lang="en-US" sz="3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</a:br>
            <a:r>
              <a:rPr lang="en-US" sz="3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Service</a:t>
            </a:r>
          </a:p>
        </p:txBody>
      </p:sp>
      <p:pic>
        <p:nvPicPr>
          <p:cNvPr id="40963" name="Picture 7" descr="WW1poster-National League for Woman's Servic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2989263" y="990600"/>
            <a:ext cx="3868737" cy="55626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05000" y="1143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WordArt 2"/>
          <p:cNvSpPr>
            <a:spLocks noChangeArrowheads="1" noChangeShapeType="1" noTextEdit="1"/>
          </p:cNvSpPr>
          <p:nvPr/>
        </p:nvSpPr>
        <p:spPr bwMode="auto">
          <a:xfrm>
            <a:off x="2133600" y="2209800"/>
            <a:ext cx="65532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2.  African-Americans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WW1poster-Defend Your Country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3484563" y="1066800"/>
            <a:ext cx="3754437" cy="54864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1828800" y="136525"/>
            <a:ext cx="71628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>
                <a:solidFill>
                  <a:srgbClr val="00507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Uncle Sam—He the Man!</a:t>
            </a:r>
            <a:endParaRPr lang="en-US" sz="4000">
              <a:latin typeface="Eurostil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990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381000"/>
            <a:ext cx="7010400" cy="1477963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Opportunities for </a:t>
            </a:r>
            <a:b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</a:b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African-Americans in WW1</a:t>
            </a:r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1828800" y="17526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96925" indent="-736600">
              <a:spcBef>
                <a:spcPct val="20000"/>
              </a:spcBef>
              <a:buClr>
                <a:srgbClr val="CC0000"/>
              </a:buClr>
              <a:buSzPct val="150000"/>
              <a:buFont typeface="Aeroplanes"/>
              <a:buNone/>
            </a:pPr>
            <a:endParaRPr lang="en-US" sz="3400" b="1">
              <a:latin typeface="Comic Sans MS" pitchFamily="66" charset="0"/>
            </a:endParaRPr>
          </a:p>
          <a:p>
            <a:pPr marL="796925" indent="-736600">
              <a:spcBef>
                <a:spcPct val="20000"/>
              </a:spcBef>
              <a:buClr>
                <a:srgbClr val="CC0000"/>
              </a:buClr>
              <a:buSzPct val="150000"/>
              <a:buFont typeface="Aeroplanes"/>
              <a:buBlip>
                <a:blip r:embed="rId2"/>
              </a:buBlip>
            </a:pPr>
            <a:r>
              <a:rPr lang="en-US" sz="3400" b="1">
                <a:solidFill>
                  <a:srgbClr val="0066FF"/>
                </a:solidFill>
                <a:latin typeface="Comic Sans MS" pitchFamily="66" charset="0"/>
              </a:rPr>
              <a:t>War industries work</a:t>
            </a:r>
          </a:p>
          <a:p>
            <a:pPr marL="1255713" lvl="1" indent="-285750">
              <a:spcBef>
                <a:spcPct val="20000"/>
              </a:spcBef>
              <a:buClr>
                <a:srgbClr val="CC0000"/>
              </a:buClr>
              <a:buSzPct val="150000"/>
              <a:buFont typeface="Aeroplanes"/>
              <a:buBlip>
                <a:blip r:embed="rId2"/>
              </a:buBlip>
            </a:pPr>
            <a:r>
              <a:rPr lang="en-US" sz="3000" b="1">
                <a:latin typeface="Comic Sans MS" pitchFamily="66" charset="0"/>
              </a:rPr>
              <a:t>“</a:t>
            </a:r>
            <a:r>
              <a:rPr lang="en-US" sz="3000" b="1">
                <a:solidFill>
                  <a:srgbClr val="0066FF"/>
                </a:solidFill>
                <a:latin typeface="Comic Sans MS" pitchFamily="66" charset="0"/>
              </a:rPr>
              <a:t>Great Migration</a:t>
            </a:r>
            <a:r>
              <a:rPr lang="en-US" sz="3000" b="1">
                <a:latin typeface="Comic Sans MS" pitchFamily="66" charset="0"/>
              </a:rPr>
              <a:t>.”</a:t>
            </a:r>
            <a:br>
              <a:rPr lang="en-US" sz="3000" b="1">
                <a:latin typeface="Comic Sans MS" pitchFamily="66" charset="0"/>
              </a:rPr>
            </a:br>
            <a:r>
              <a:rPr lang="en-US" sz="3000" b="1">
                <a:latin typeface="Comic Sans MS" pitchFamily="66" charset="0"/>
              </a:rPr>
              <a:t>   1916 – 1919 </a:t>
            </a:r>
            <a:r>
              <a:rPr lang="en-US" sz="3000" b="1"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sz="3000" b="1">
                <a:latin typeface="Comic Sans MS" pitchFamily="66" charset="0"/>
              </a:rPr>
              <a:t> NORTH</a:t>
            </a:r>
          </a:p>
          <a:p>
            <a:pPr marL="1255713" lvl="1" indent="-285750">
              <a:spcBef>
                <a:spcPct val="20000"/>
              </a:spcBef>
              <a:buClr>
                <a:srgbClr val="CC0000"/>
              </a:buClr>
              <a:buSzPct val="150000"/>
              <a:buFont typeface="Aeroplanes"/>
              <a:buNone/>
            </a:pPr>
            <a:endParaRPr lang="en-US" sz="3000" b="1">
              <a:latin typeface="Comic Sans MS" pitchFamily="66" charset="0"/>
            </a:endParaRPr>
          </a:p>
          <a:p>
            <a:pPr marL="796925" indent="-736600">
              <a:spcBef>
                <a:spcPct val="20000"/>
              </a:spcBef>
              <a:buClr>
                <a:srgbClr val="CC0000"/>
              </a:buClr>
              <a:buSzPct val="150000"/>
              <a:buFont typeface="Aeroplanes"/>
              <a:buBlip>
                <a:blip r:embed="rId2"/>
              </a:buBlip>
            </a:pPr>
            <a:r>
              <a:rPr lang="en-US" sz="3400" b="1">
                <a:solidFill>
                  <a:srgbClr val="0066FF"/>
                </a:solidFill>
                <a:latin typeface="Comic Sans MS" pitchFamily="66" charset="0"/>
              </a:rPr>
              <a:t>Enlistment in segregated </a:t>
            </a:r>
            <a:br>
              <a:rPr lang="en-US" sz="3400" b="1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US" sz="3400" b="1">
                <a:solidFill>
                  <a:srgbClr val="0066FF"/>
                </a:solidFill>
                <a:latin typeface="Comic Sans MS" pitchFamily="66" charset="0"/>
              </a:rPr>
              <a:t>units</a:t>
            </a:r>
            <a:r>
              <a:rPr lang="en-US" sz="3400" b="1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3" grpId="0" build="p" bldLvl="2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127125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True Sons of Freedom</a:t>
            </a:r>
          </a:p>
        </p:txBody>
      </p:sp>
      <p:pic>
        <p:nvPicPr>
          <p:cNvPr id="44035" name="Picture 3" descr="WW1poster-True Sons of Freedom - black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2000"/>
          </a:blip>
          <a:srcRect b="1450"/>
          <a:stretch>
            <a:fillRect/>
          </a:stretch>
        </p:blipFill>
        <p:spPr bwMode="auto">
          <a:xfrm>
            <a:off x="3352800" y="1219200"/>
            <a:ext cx="4252913" cy="51816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81200" y="1524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28600"/>
            <a:ext cx="7467600" cy="960438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For “Colored” Men in Service</a:t>
            </a:r>
          </a:p>
        </p:txBody>
      </p:sp>
      <p:pic>
        <p:nvPicPr>
          <p:cNvPr id="45059" name="Picture 3" descr="WW1poster-Colored Men in Servic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6000" contrast="18000"/>
          </a:blip>
          <a:srcRect/>
          <a:stretch>
            <a:fillRect/>
          </a:stretch>
        </p:blipFill>
        <p:spPr bwMode="auto">
          <a:xfrm>
            <a:off x="3678238" y="1219200"/>
            <a:ext cx="3332162" cy="52578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09800" y="1600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28600"/>
            <a:ext cx="7391400" cy="13716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African-Americans on a Troop Ship Headed for France</a:t>
            </a:r>
          </a:p>
        </p:txBody>
      </p:sp>
      <p:pic>
        <p:nvPicPr>
          <p:cNvPr id="46083" name="Picture 5" descr="photo-African-Americans on Troop Shi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2000"/>
          </a:blip>
          <a:srcRect l="3334" t="3070" r="2222" b="3294"/>
          <a:stretch>
            <a:fillRect/>
          </a:stretch>
        </p:blipFill>
        <p:spPr bwMode="auto">
          <a:xfrm>
            <a:off x="2209800" y="1828800"/>
            <a:ext cx="6477000" cy="46482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81200" y="1143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WordArt 2"/>
          <p:cNvSpPr>
            <a:spLocks noChangeArrowheads="1" noChangeShapeType="1" noTextEdit="1"/>
          </p:cNvSpPr>
          <p:nvPr/>
        </p:nvSpPr>
        <p:spPr bwMode="auto">
          <a:xfrm>
            <a:off x="2514600" y="1828800"/>
            <a:ext cx="57912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3.  New American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Immigrants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52400"/>
            <a:ext cx="7315200" cy="11430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The “Flag of Liberty” </a:t>
            </a:r>
            <a:b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</a:br>
            <a:r>
              <a:rPr lang="en-US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Represents All of Us!</a:t>
            </a:r>
          </a:p>
        </p:txBody>
      </p:sp>
      <p:pic>
        <p:nvPicPr>
          <p:cNvPr id="48131" name="Picture 5" descr="WW1poster-Remember the Flag of Liberty - immigrant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3733800" y="1600200"/>
            <a:ext cx="3473450" cy="50292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981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76200"/>
            <a:ext cx="6477000" cy="762000"/>
          </a:xfrm>
          <a:ln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We are ALL Americans!</a:t>
            </a:r>
          </a:p>
        </p:txBody>
      </p:sp>
      <p:pic>
        <p:nvPicPr>
          <p:cNvPr id="49155" name="Picture 5" descr="WW1poster-Americans All-Victory Liberty Loa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2000" contrast="6000"/>
          </a:blip>
          <a:srcRect/>
          <a:stretch>
            <a:fillRect/>
          </a:stretch>
        </p:blipFill>
        <p:spPr bwMode="auto">
          <a:xfrm>
            <a:off x="3494088" y="1066800"/>
            <a:ext cx="3668712" cy="55626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7400" y="1219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3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>
              <a:defRPr/>
            </a:pPr>
            <a:r>
              <a:rPr lang="en-US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OVER THERE!</a:t>
            </a: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/>
            </a:r>
            <a:b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</a:br>
            <a:r>
              <a:rPr lang="en-US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WWI Anthem</a:t>
            </a:r>
            <a:endParaRPr lang="en-US" dirty="0"/>
          </a:p>
        </p:txBody>
      </p:sp>
    </p:spTree>
    <p:controls>
      <p:control spid="1026" name="ShockwaveFlash1" r:id="rId2" imgW="8839080" imgH="5181480"/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WW1poster-The Navy is Calli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7575" y="990600"/>
            <a:ext cx="3857625" cy="56388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1828800" y="106363"/>
            <a:ext cx="71628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>
                <a:solidFill>
                  <a:srgbClr val="00507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Don’t Mess with the U. S.</a:t>
            </a:r>
            <a:endParaRPr lang="en-US" sz="4000">
              <a:latin typeface="Eurostil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1295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WW1poster-Tell That to the Marine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3352800" y="1143000"/>
            <a:ext cx="4114800" cy="5486400"/>
          </a:xfrm>
          <a:noFill/>
          <a:ln w="1905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1295400" y="106363"/>
            <a:ext cx="7696200" cy="731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200" b="1">
                <a:solidFill>
                  <a:srgbClr val="00507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rinthia Demo" pitchFamily="2" charset="0"/>
              </a:rPr>
              <a:t>“</a:t>
            </a: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Huns Kill Women and Children!”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1200" y="144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152400"/>
            <a:ext cx="6705600" cy="838200"/>
          </a:xfrm>
          <a:ln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1917 – Selective Service Act</a:t>
            </a:r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1981200" y="1295400"/>
            <a:ext cx="6934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96925" indent="-674688">
              <a:lnSpc>
                <a:spcPct val="90000"/>
              </a:lnSpc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800" b="1">
                <a:latin typeface="Comic Sans MS" pitchFamily="66" charset="0"/>
              </a:rPr>
              <a:t>Authorized a </a:t>
            </a:r>
            <a:r>
              <a:rPr lang="en-US" sz="2800" b="1">
                <a:solidFill>
                  <a:srgbClr val="FF0000"/>
                </a:solidFill>
                <a:latin typeface="Comic Sans MS" pitchFamily="66" charset="0"/>
              </a:rPr>
              <a:t>draft</a:t>
            </a:r>
            <a:r>
              <a:rPr lang="en-US" sz="2800" b="1">
                <a:latin typeface="Comic Sans MS" pitchFamily="66" charset="0"/>
              </a:rPr>
              <a:t> of young men into military service</a:t>
            </a:r>
          </a:p>
          <a:p>
            <a:pPr marL="796925" indent="-674688">
              <a:lnSpc>
                <a:spcPct val="90000"/>
              </a:lnSpc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None/>
            </a:pPr>
            <a:endParaRPr lang="en-US" sz="2800" b="1">
              <a:latin typeface="Comic Sans MS" pitchFamily="66" charset="0"/>
            </a:endParaRPr>
          </a:p>
          <a:p>
            <a:pPr marL="796925" indent="-674688">
              <a:lnSpc>
                <a:spcPct val="90000"/>
              </a:lnSpc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800" b="1" u="sng">
                <a:latin typeface="Comic Sans MS" pitchFamily="66" charset="0"/>
              </a:rPr>
              <a:t>By end of 1918</a:t>
            </a:r>
            <a:r>
              <a:rPr lang="en-US" sz="2800" b="1">
                <a:latin typeface="Comic Sans MS" pitchFamily="66" charset="0"/>
              </a:rPr>
              <a:t> – 24,000,000 men registered for the draft.</a:t>
            </a:r>
          </a:p>
          <a:p>
            <a:pPr marL="796925" indent="-674688">
              <a:lnSpc>
                <a:spcPct val="90000"/>
              </a:lnSpc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None/>
            </a:pPr>
            <a:endParaRPr lang="en-US" sz="2800" b="1">
              <a:latin typeface="Comic Sans MS" pitchFamily="66" charset="0"/>
            </a:endParaRPr>
          </a:p>
          <a:p>
            <a:pPr marL="796925" indent="-674688">
              <a:lnSpc>
                <a:spcPct val="90000"/>
              </a:lnSpc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800" b="1">
                <a:latin typeface="Comic Sans MS" pitchFamily="66" charset="0"/>
              </a:rPr>
              <a:t>4,800,000 men served in WW1 </a:t>
            </a:r>
            <a:br>
              <a:rPr lang="en-US" sz="2800" b="1">
                <a:latin typeface="Comic Sans MS" pitchFamily="66" charset="0"/>
              </a:rPr>
            </a:br>
            <a:r>
              <a:rPr lang="en-US" sz="2800" b="1">
                <a:latin typeface="Comic Sans MS" pitchFamily="66" charset="0"/>
              </a:rPr>
              <a:t>(2,000,000 saw active combat). </a:t>
            </a:r>
            <a:br>
              <a:rPr lang="en-US" sz="2800" b="1">
                <a:latin typeface="Comic Sans MS" pitchFamily="66" charset="0"/>
              </a:rPr>
            </a:br>
            <a:endParaRPr lang="en-US" sz="2800" b="1">
              <a:latin typeface="Comic Sans MS" pitchFamily="66" charset="0"/>
            </a:endParaRPr>
          </a:p>
          <a:p>
            <a:pPr marL="796925" indent="-674688">
              <a:lnSpc>
                <a:spcPct val="90000"/>
              </a:lnSpc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</a:pPr>
            <a:r>
              <a:rPr lang="en-US" sz="2800" b="1" u="sng">
                <a:latin typeface="Comic Sans MS" pitchFamily="66" charset="0"/>
              </a:rPr>
              <a:t>African-Americans</a:t>
            </a:r>
            <a:r>
              <a:rPr lang="en-US" sz="2800" b="1">
                <a:latin typeface="Comic Sans MS" pitchFamily="66" charset="0"/>
              </a:rPr>
              <a:t> - 400,000 served in segregated units.</a:t>
            </a:r>
            <a:br>
              <a:rPr lang="en-US" sz="2800" b="1">
                <a:latin typeface="Comic Sans MS" pitchFamily="66" charset="0"/>
              </a:rPr>
            </a:br>
            <a:endParaRPr lang="en-US" sz="2800" b="1"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0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0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0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0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0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0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0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0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WordArt 2"/>
          <p:cNvSpPr>
            <a:spLocks noChangeArrowheads="1" noChangeShapeType="1" noTextEdit="1"/>
          </p:cNvSpPr>
          <p:nvPr/>
        </p:nvSpPr>
        <p:spPr bwMode="auto">
          <a:xfrm>
            <a:off x="2514600" y="1600200"/>
            <a:ext cx="57150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2.  Expansion of the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3378596" algn="ctr" rotWithShape="0">
                    <a:srgbClr val="000066"/>
                  </a:outerShdw>
                </a:effectLst>
                <a:latin typeface="PosterBodoni BT"/>
              </a:rPr>
              <a:t>Federal Government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228600"/>
            <a:ext cx="7086600" cy="701675"/>
          </a:xfrm>
          <a:ln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urostile" pitchFamily="34" charset="0"/>
              </a:rPr>
              <a:t>Managing the Economy</a:t>
            </a: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1676400" y="990600"/>
            <a:ext cx="7467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33413" indent="-633413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  <a:defRPr/>
            </a:pPr>
            <a:r>
              <a:rPr lang="en-US" sz="2700" b="1" dirty="0">
                <a:solidFill>
                  <a:srgbClr val="0066FF"/>
                </a:solidFill>
                <a:latin typeface="Comic Sans MS" pitchFamily="66" charset="0"/>
              </a:rPr>
              <a:t>War Industries Board </a:t>
            </a:r>
            <a:r>
              <a:rPr lang="en-US" sz="2700" b="1" dirty="0">
                <a:latin typeface="Comic Sans MS" pitchFamily="66" charset="0"/>
              </a:rPr>
              <a:t>– 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  <a:defRPr/>
            </a:pPr>
            <a:r>
              <a:rPr lang="en-US" sz="2300" b="1" dirty="0">
                <a:latin typeface="Comic Sans MS" pitchFamily="66" charset="0"/>
              </a:rPr>
              <a:t>Bernard Baruch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  <a:defRPr/>
            </a:pPr>
            <a:r>
              <a:rPr lang="en-US" sz="2300" b="1" dirty="0">
                <a:solidFill>
                  <a:srgbClr val="0066FF"/>
                </a:solidFill>
                <a:latin typeface="Comic Sans MS" pitchFamily="66" charset="0"/>
              </a:rPr>
              <a:t>Oversaw entire war effort – in charge of the many </a:t>
            </a:r>
            <a:r>
              <a:rPr lang="en-US" sz="2300" b="1" dirty="0" err="1">
                <a:solidFill>
                  <a:srgbClr val="0066FF"/>
                </a:solidFill>
                <a:latin typeface="Comic Sans MS" pitchFamily="66" charset="0"/>
              </a:rPr>
              <a:t>gov’t</a:t>
            </a:r>
            <a:r>
              <a:rPr lang="en-US" sz="2300" b="1" dirty="0">
                <a:solidFill>
                  <a:srgbClr val="0066FF"/>
                </a:solidFill>
                <a:latin typeface="Comic Sans MS" pitchFamily="66" charset="0"/>
              </a:rPr>
              <a:t> administrations that regulated different parts of the economy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  <a:defRPr/>
            </a:pPr>
            <a:r>
              <a:rPr lang="en-US" sz="2300" b="1" dirty="0">
                <a:solidFill>
                  <a:srgbClr val="0066FF"/>
                </a:solidFill>
                <a:latin typeface="Comic Sans MS" pitchFamily="66" charset="0"/>
              </a:rPr>
              <a:t>Controlled prices, production, and materials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defRPr/>
            </a:pPr>
            <a:endParaRPr lang="en-US" sz="1000" b="1" dirty="0">
              <a:latin typeface="Comic Sans MS" pitchFamily="66" charset="0"/>
            </a:endParaRPr>
          </a:p>
          <a:p>
            <a:pPr marL="633413" indent="-633413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  <a:defRPr/>
            </a:pPr>
            <a:r>
              <a:rPr lang="en-US" sz="2700" b="1" dirty="0">
                <a:latin typeface="Comic Sans MS" pitchFamily="66" charset="0"/>
              </a:rPr>
              <a:t>Food Administration –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  <a:defRPr/>
            </a:pPr>
            <a:r>
              <a:rPr lang="en-US" sz="2300" b="1" dirty="0">
                <a:latin typeface="Comic Sans MS" pitchFamily="66" charset="0"/>
              </a:rPr>
              <a:t>Herbert Hoover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  <a:defRPr/>
            </a:pPr>
            <a:r>
              <a:rPr lang="en-US" sz="2300" b="1" dirty="0">
                <a:latin typeface="Comic Sans MS" pitchFamily="66" charset="0"/>
              </a:rPr>
              <a:t>Regulated food consumption,</a:t>
            </a:r>
            <a:r>
              <a:rPr 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a</a:t>
            </a:r>
            <a:r>
              <a:rPr lang="en-US" sz="2300" b="1" dirty="0">
                <a:latin typeface="Comic Sans MS" pitchFamily="66" charset="0"/>
              </a:rPr>
              <a:t>gricultural output, reduce waste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defRPr/>
            </a:pPr>
            <a:endParaRPr lang="en-US" sz="1050" b="1" dirty="0">
              <a:latin typeface="Comic Sans MS" pitchFamily="66" charset="0"/>
            </a:endParaRPr>
          </a:p>
          <a:p>
            <a:pPr marL="633413" indent="-633413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  <a:defRPr/>
            </a:pPr>
            <a:r>
              <a:rPr lang="en-US" sz="2700" b="1" dirty="0">
                <a:latin typeface="Comic Sans MS" pitchFamily="66" charset="0"/>
              </a:rPr>
              <a:t>Fuel Administration –</a:t>
            </a:r>
          </a:p>
          <a:p>
            <a:pPr marL="1196975" lvl="1" indent="-285750">
              <a:spcBef>
                <a:spcPct val="20000"/>
              </a:spcBef>
              <a:buClr>
                <a:srgbClr val="CC3300"/>
              </a:buClr>
              <a:buSzPct val="150000"/>
              <a:buFont typeface="Aeroplanes"/>
              <a:buBlip>
                <a:blip r:embed="rId3"/>
              </a:buBlip>
              <a:defRPr/>
            </a:pPr>
            <a:r>
              <a:rPr lang="en-US" sz="2300" b="1" dirty="0">
                <a:latin typeface="Comic Sans MS" pitchFamily="66" charset="0"/>
              </a:rPr>
              <a:t>Gasless days, daylight savings time</a:t>
            </a:r>
            <a:br>
              <a:rPr lang="en-US" sz="2300" b="1" dirty="0">
                <a:latin typeface="Comic Sans MS" pitchFamily="66" charset="0"/>
              </a:rPr>
            </a:br>
            <a:endParaRPr lang="en-US" sz="2300" b="1" dirty="0">
              <a:latin typeface="Comic Sans MS" pitchFamily="66" charset="0"/>
            </a:endParaRPr>
          </a:p>
        </p:txBody>
      </p:sp>
      <p:sp>
        <p:nvSpPr>
          <p:cNvPr id="11268" name="Up Arrow 5"/>
          <p:cNvSpPr>
            <a:spLocks noChangeArrowheads="1"/>
          </p:cNvSpPr>
          <p:nvPr/>
        </p:nvSpPr>
        <p:spPr bwMode="auto">
          <a:xfrm>
            <a:off x="7086600" y="4572000"/>
            <a:ext cx="152400" cy="368300"/>
          </a:xfrm>
          <a:prstGeom prst="upArrow">
            <a:avLst>
              <a:gd name="adj1" fmla="val 50000"/>
              <a:gd name="adj2" fmla="val 49933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2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2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2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2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2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2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2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2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3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3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23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23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3" grpId="0" build="p" bldLvl="2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Stucco</Template>
  <TotalTime>1444</TotalTime>
  <Words>521</Words>
  <Application>Microsoft Office PowerPoint</Application>
  <PresentationFormat>On-screen Show (4:3)</PresentationFormat>
  <Paragraphs>131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6" baseType="lpstr">
      <vt:lpstr>Arial</vt:lpstr>
      <vt:lpstr>PosterBodoni BT</vt:lpstr>
      <vt:lpstr>Eurostile</vt:lpstr>
      <vt:lpstr>Carinthia Demo</vt:lpstr>
      <vt:lpstr>Comic Sans MS</vt:lpstr>
      <vt:lpstr>Aeroplanes</vt:lpstr>
      <vt:lpstr>Times New Roman</vt:lpstr>
      <vt:lpstr>Wingdings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1917 – Selective Service Act</vt:lpstr>
      <vt:lpstr>Slide 8</vt:lpstr>
      <vt:lpstr>Managing the Economy</vt:lpstr>
      <vt:lpstr>Managing the Economy (cont’d)</vt:lpstr>
      <vt:lpstr>Financing the War</vt:lpstr>
      <vt:lpstr>U. S. Food Administration</vt:lpstr>
      <vt:lpstr>U. S. Food Administration</vt:lpstr>
      <vt:lpstr>U. S. Food Administration</vt:lpstr>
      <vt:lpstr>National War Garden Commission</vt:lpstr>
      <vt:lpstr>U. S. School Garden Army</vt:lpstr>
      <vt:lpstr>U. S. Shipping Board</vt:lpstr>
      <vt:lpstr>U. S. Fuel Administration</vt:lpstr>
      <vt:lpstr>U. S. Fuel Administration</vt:lpstr>
      <vt:lpstr>Slide 20</vt:lpstr>
      <vt:lpstr>Committee of Public Information (George Creel)</vt:lpstr>
      <vt:lpstr>“Remember Belgium”</vt:lpstr>
      <vt:lpstr>The “Mad Brute”</vt:lpstr>
      <vt:lpstr>Beat Back the “Hun”</vt:lpstr>
      <vt:lpstr>The “Menace of the Seas”</vt:lpstr>
      <vt:lpstr>Slide 26</vt:lpstr>
      <vt:lpstr>Government Excess &amp; Threats to the Civil Liberties of Americans</vt:lpstr>
      <vt:lpstr>Government Excess &amp; Threats  to the Civil Liberties of Americans</vt:lpstr>
      <vt:lpstr>Slide 29</vt:lpstr>
      <vt:lpstr>Slide 30</vt:lpstr>
      <vt:lpstr>YWCA – The Blue Triangle</vt:lpstr>
      <vt:lpstr>Munitions Work</vt:lpstr>
      <vt:lpstr>The Girls They Left Behind Do Their Bit!</vt:lpstr>
      <vt:lpstr>Women Used In Recruitment</vt:lpstr>
      <vt:lpstr>Even Grandma Buys Liberty  Bonds</vt:lpstr>
      <vt:lpstr>The Red Cross - Greatest  Mother in the World</vt:lpstr>
      <vt:lpstr>The Red Cross Nurse</vt:lpstr>
      <vt:lpstr>National League for Woman’s  Service</vt:lpstr>
      <vt:lpstr>Slide 39</vt:lpstr>
      <vt:lpstr>Opportunities for  African-Americans in WW1</vt:lpstr>
      <vt:lpstr>True Sons of Freedom</vt:lpstr>
      <vt:lpstr>For “Colored” Men in Service</vt:lpstr>
      <vt:lpstr>African-Americans on a Troop Ship Headed for France</vt:lpstr>
      <vt:lpstr>Slide 44</vt:lpstr>
      <vt:lpstr>The “Flag of Liberty”  Represents All of Us!</vt:lpstr>
      <vt:lpstr>We are ALL Americans!</vt:lpstr>
      <vt:lpstr>OVER THERE! WWI Anthem</vt:lpstr>
    </vt:vector>
  </TitlesOfParts>
  <Company>Horace Greeley HS    Chappaqua, 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I:  On the Homefront</dc:title>
  <dc:creator>Susan M. Pojer</dc:creator>
  <cp:lastModifiedBy> </cp:lastModifiedBy>
  <cp:revision>252</cp:revision>
  <dcterms:created xsi:type="dcterms:W3CDTF">2003-03-06T17:56:24Z</dcterms:created>
  <dcterms:modified xsi:type="dcterms:W3CDTF">2013-01-14T17:11:04Z</dcterms:modified>
</cp:coreProperties>
</file>